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0" r:id="rId5"/>
    <p:sldId id="268" r:id="rId6"/>
    <p:sldId id="269" r:id="rId7"/>
    <p:sldId id="270" r:id="rId8"/>
    <p:sldId id="272" r:id="rId9"/>
    <p:sldId id="279" r:id="rId10"/>
    <p:sldId id="271" r:id="rId11"/>
    <p:sldId id="274" r:id="rId12"/>
    <p:sldId id="257" r:id="rId13"/>
    <p:sldId id="261" r:id="rId14"/>
    <p:sldId id="262" r:id="rId15"/>
    <p:sldId id="263" r:id="rId16"/>
    <p:sldId id="259" r:id="rId17"/>
    <p:sldId id="281" r:id="rId18"/>
    <p:sldId id="264" r:id="rId19"/>
    <p:sldId id="265" r:id="rId20"/>
    <p:sldId id="275" r:id="rId21"/>
    <p:sldId id="276" r:id="rId22"/>
    <p:sldId id="280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635EC3-AB3A-4F69-BB98-44A209CDB2FD}">
          <p14:sldIdLst/>
        </p14:section>
        <p14:section name="Intro" id="{4BB86CD1-5537-47B6-BB8B-25FC838E1C45}">
          <p14:sldIdLst>
            <p14:sldId id="256"/>
            <p14:sldId id="266"/>
          </p14:sldIdLst>
        </p14:section>
        <p14:section name="Interface" id="{602630AD-023A-4E04-BF0C-2FA99A924071}">
          <p14:sldIdLst>
            <p14:sldId id="267"/>
            <p14:sldId id="260"/>
            <p14:sldId id="268"/>
            <p14:sldId id="269"/>
            <p14:sldId id="270"/>
            <p14:sldId id="272"/>
            <p14:sldId id="279"/>
            <p14:sldId id="271"/>
          </p14:sldIdLst>
        </p14:section>
        <p14:section name="Observers" id="{A30D7E5A-A8EC-4500-BEC9-C57E0E8A5C66}">
          <p14:sldIdLst>
            <p14:sldId id="274"/>
            <p14:sldId id="257"/>
            <p14:sldId id="261"/>
            <p14:sldId id="262"/>
            <p14:sldId id="263"/>
            <p14:sldId id="259"/>
            <p14:sldId id="281"/>
            <p14:sldId id="264"/>
            <p14:sldId id="265"/>
            <p14:sldId id="275"/>
            <p14:sldId id="276"/>
            <p14:sldId id="280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04" autoAdjust="0"/>
    <p:restoredTop sz="94675" autoAdjust="0"/>
  </p:normalViewPr>
  <p:slideViewPr>
    <p:cSldViewPr snapToGrid="0">
      <p:cViewPr varScale="1">
        <p:scale>
          <a:sx n="39" d="100"/>
          <a:sy n="39" d="100"/>
        </p:scale>
        <p:origin x="32" y="5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65A39-BA1F-4A89-88D1-99E1FA5D0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90FF9-8542-4FEA-AD26-4A5707B64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8DC77-0B9E-45A0-B1FA-98566A92F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0CC1-981F-4511-BBF2-738464E5A75D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999A9-3E51-4267-8026-C4BF1514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21F4A-8524-4660-A064-547C0365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96F3-2DC1-4A08-81C1-2EBBB47CA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6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5C9E5-8149-46B5-8E04-F546F9ED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B4FB31-418C-4DE3-B411-95E2E4C61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ECA59-A551-448A-B151-C14CFDE54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0CC1-981F-4511-BBF2-738464E5A75D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447C3-FDF1-4948-8CE9-F296C84D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09361-D8DB-40F9-BCCF-D423929E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96F3-2DC1-4A08-81C1-2EBBB47CA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96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576D3C-B45C-4792-B583-22CAFEC086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548844-6C4A-4199-88F9-22AA2D9E8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EA9D9-DB77-4A7C-97AD-98406D29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0CC1-981F-4511-BBF2-738464E5A75D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86072-F2FD-4759-A530-CDE4A02BA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0BBFA-E79F-4DB2-8DB5-36E48091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96F3-2DC1-4A08-81C1-2EBBB47CA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50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BBE9-58C6-43A0-98D4-5A16427F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01DC9-AA94-43F7-B61E-8815B8264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9D032-3009-4BAC-BDC7-49DA3215C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0CC1-981F-4511-BBF2-738464E5A75D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C29C4-2DE9-4ABC-BE0B-ABE86C72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34F92-F05D-4B4C-859D-BB329571D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96F3-2DC1-4A08-81C1-2EBBB47CA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6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4C72-0B9B-446B-A886-D49344E5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3624D-3916-4BA1-B03E-205B391AA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DD36E-934F-4922-A9B7-80311875D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0CC1-981F-4511-BBF2-738464E5A75D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F30ED-D138-4DA9-9BD8-6956B436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0CC27-470A-4F0C-96F2-BED1731C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96F3-2DC1-4A08-81C1-2EBBB47CA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94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1F6E-B197-431A-8191-FD51AD9E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39718-AB09-411E-8AE5-49A591169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291BD-26E2-4351-B7A5-A87DDD97E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CF417-FAB0-42CE-92F8-D6D235039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0CC1-981F-4511-BBF2-738464E5A75D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36B5A-96CD-4386-B899-2D5C3BF8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07752-4E83-447D-A519-1763F129D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96F3-2DC1-4A08-81C1-2EBBB47CA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61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AB0BF-753B-48BD-9A60-531FC640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FC1F9-D3D6-427F-8E3A-2429ABF73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6656E-9B11-4A67-AA12-DE299F0B0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F8DE5-5FC4-4C75-9393-E02CC9319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F55541-5106-4F78-92FB-0A729F1909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004541-C730-46F0-9852-4624D1215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0CC1-981F-4511-BBF2-738464E5A75D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C5A139-9856-4E3B-A58F-B5C68C4D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2C58B-DBAD-4F12-90EA-3480C570F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96F3-2DC1-4A08-81C1-2EBBB47CADA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1FF74A-6329-4484-8713-D3990DD119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10600" y="434975"/>
            <a:ext cx="2392363" cy="1843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2965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7776F-F5BF-45D2-B897-452D6C78D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1E2C7C-31DF-4D09-954E-240D78926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0CC1-981F-4511-BBF2-738464E5A75D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A8DE4-CD57-4FBB-9887-DA718604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2DFD8-55BC-4BAA-88CA-334F1BE9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96F3-2DC1-4A08-81C1-2EBBB47CA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2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B7138B-F1A0-43FD-A0EC-D27F0066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0CC1-981F-4511-BBF2-738464E5A75D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F75A89-CCAA-48BA-A7A4-C02068A29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FB7F5-7A6D-48AB-AFEE-F0E9487B2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96F3-2DC1-4A08-81C1-2EBBB47CA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07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15172-786E-428F-8440-350A45383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AF086-921C-4952-8DAE-8D4C92DEC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0F230C-4844-4222-9A4F-DDBBDE460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B23FF-37B5-418A-A29A-35F7D823B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0CC1-981F-4511-BBF2-738464E5A75D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2A254-5383-4960-BDF8-387AE2CA3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805E4-70E9-4E35-A569-5EB4948E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96F3-2DC1-4A08-81C1-2EBBB47CA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1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BC7B-BE44-41F9-8C14-4F26D17C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BE6D3F-71F4-4617-B058-BA2169720A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7E13E-36A1-4E37-BE71-17C0D193B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F17AA-FB14-4739-B7BE-189264646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0CC1-981F-4511-BBF2-738464E5A75D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4DB5D-0280-482B-8D85-2827BC2F8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4A523-9703-4BA4-B20E-CA34702E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96F3-2DC1-4A08-81C1-2EBBB47CA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34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FA74FF-A7C3-4CF7-A9CE-E13F040E1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E6697-81C3-4813-AAE4-1939C1E9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4B12D-F7D5-4B03-A95A-94B5CF974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B0CC1-981F-4511-BBF2-738464E5A75D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8441C-CD77-4468-AF2F-3153E5D6C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539B2-A704-4A27-A139-7F87AEF67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296F3-2DC1-4A08-81C1-2EBBB47CA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25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98279-785D-498C-9100-A686AE4889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Process Control  </a:t>
            </a:r>
            <a:br>
              <a:rPr lang="fr-CH" dirty="0"/>
            </a:br>
            <a:r>
              <a:rPr lang="fr-CH" dirty="0"/>
              <a:t>Train 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AF7A5-73E0-4DBF-B456-F6A9BD5A34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Computer Science </a:t>
            </a:r>
            <a:r>
              <a:rPr lang="fr-CH" dirty="0" err="1"/>
              <a:t>Bachelor</a:t>
            </a:r>
            <a:r>
              <a:rPr lang="fr-CH" dirty="0"/>
              <a:t>, IN.4028, UNIFR</a:t>
            </a:r>
          </a:p>
          <a:p>
            <a:r>
              <a:rPr lang="fr-CH" dirty="0" err="1"/>
              <a:t>semester</a:t>
            </a:r>
            <a:r>
              <a:rPr lang="fr-CH" dirty="0"/>
              <a:t> IV, SP 2020</a:t>
            </a:r>
          </a:p>
          <a:p>
            <a:r>
              <a:rPr lang="fr-CH" dirty="0"/>
              <a:t>Group 9 : David Baschung, Alex </a:t>
            </a:r>
            <a:r>
              <a:rPr lang="fr-CH" dirty="0" err="1"/>
              <a:t>Guardini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55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4027E-0820-434A-9E68-B098ECFF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34" y="457200"/>
            <a:ext cx="3932237" cy="873760"/>
          </a:xfrm>
        </p:spPr>
        <p:txBody>
          <a:bodyPr/>
          <a:lstStyle/>
          <a:p>
            <a:r>
              <a:rPr lang="fr-CH" dirty="0"/>
              <a:t>Interface </a:t>
            </a:r>
            <a:r>
              <a:rPr lang="fr-CH" dirty="0" err="1"/>
              <a:t>commands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7D691-B7FC-40E1-AF16-49E410415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3934" y="1330960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Select a 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Manual control of the </a:t>
            </a:r>
            <a:r>
              <a:rPr lang="fr-CH" dirty="0" err="1"/>
              <a:t>selected</a:t>
            </a:r>
            <a:r>
              <a:rPr lang="fr-CH" dirty="0"/>
              <a:t> 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Select a destination &amp; </a:t>
            </a:r>
            <a:r>
              <a:rPr lang="fr-CH" dirty="0" err="1"/>
              <a:t>request</a:t>
            </a:r>
            <a:r>
              <a:rPr lang="fr-CH" dirty="0"/>
              <a:t> a route</a:t>
            </a:r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Select a Line and Follow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indefinitely</a:t>
            </a:r>
            <a:endParaRPr lang="fr-CH" dirty="0"/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rgbClr val="3BCCFF"/>
                </a:solidFill>
              </a:rPr>
              <a:t>Emergency 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A93DC-3C25-4689-9E91-E878C7B87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36" y="944548"/>
            <a:ext cx="2152886" cy="48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85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E6E8-3346-4304-82D4-69300773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Observers</a:t>
            </a:r>
            <a:endParaRPr lang="fr-CH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97982B-7839-41BF-824E-76C28EF2E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16" y="590255"/>
            <a:ext cx="903732" cy="108204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3A74CF-E427-41E1-8AB2-675BBEC8D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86" y="2099335"/>
            <a:ext cx="1598676" cy="23408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FE1B54-D42B-4018-BD51-FD09E6BEBABD}"/>
              </a:ext>
            </a:extLst>
          </p:cNvPr>
          <p:cNvSpPr txBox="1"/>
          <p:nvPr/>
        </p:nvSpPr>
        <p:spPr>
          <a:xfrm>
            <a:off x="672662" y="2131875"/>
            <a:ext cx="48614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One </a:t>
            </a:r>
            <a:r>
              <a:rPr lang="fr-CH" dirty="0" err="1"/>
              <a:t>manual</a:t>
            </a:r>
            <a:r>
              <a:rPr lang="fr-CH" dirty="0"/>
              <a:t> observer, for «reverse» </a:t>
            </a:r>
            <a:r>
              <a:rPr lang="fr-CH" dirty="0" err="1"/>
              <a:t>checkbox</a:t>
            </a:r>
            <a:r>
              <a:rPr lang="fr-CH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Other</a:t>
            </a:r>
            <a:r>
              <a:rPr lang="fr-CH" dirty="0"/>
              <a:t> </a:t>
            </a:r>
            <a:r>
              <a:rPr lang="fr-CH" dirty="0" err="1"/>
              <a:t>observers</a:t>
            </a:r>
            <a:r>
              <a:rPr lang="fr-CH" dirty="0"/>
              <a:t> </a:t>
            </a:r>
            <a:r>
              <a:rPr lang="fr-CH" dirty="0" err="1"/>
              <a:t>work</a:t>
            </a:r>
            <a:r>
              <a:rPr lang="fr-CH" dirty="0"/>
              <a:t> in </a:t>
            </a:r>
            <a:r>
              <a:rPr lang="fr-CH" dirty="0" err="1"/>
              <a:t>automatic</a:t>
            </a:r>
            <a:r>
              <a:rPr lang="fr-CH" dirty="0"/>
              <a:t> modes</a:t>
            </a:r>
          </a:p>
        </p:txBody>
      </p:sp>
    </p:spTree>
    <p:extLst>
      <p:ext uri="{BB962C8B-B14F-4D97-AF65-F5344CB8AC3E}">
        <p14:creationId xmlns:p14="http://schemas.microsoft.com/office/powerpoint/2010/main" val="13867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96E4CDF-1EEA-4199-9622-F2FADEF77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98" y="769620"/>
            <a:ext cx="6661404" cy="53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28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AB5E8F-82A0-44CD-9BA3-800B5E762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98" y="769620"/>
            <a:ext cx="6661404" cy="53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31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4D18A81-083F-4CAB-AE08-5C06DF992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98" y="769620"/>
            <a:ext cx="6661404" cy="53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9988560E-93EF-4704-B845-B149D1233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98" y="769620"/>
            <a:ext cx="6661404" cy="53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27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CC83-261B-4009-8A73-DB13E776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68" y="0"/>
            <a:ext cx="3932237" cy="1600200"/>
          </a:xfrm>
        </p:spPr>
        <p:txBody>
          <a:bodyPr>
            <a:normAutofit/>
          </a:bodyPr>
          <a:lstStyle/>
          <a:p>
            <a:r>
              <a:rPr lang="fr-CH" sz="2800" dirty="0" err="1"/>
              <a:t>OnTrainMustSlowDown</a:t>
            </a:r>
            <a:r>
              <a:rPr lang="fr-CH" sz="2800" dirty="0"/>
              <a:t> and </a:t>
            </a:r>
            <a:r>
              <a:rPr lang="fr-CH" sz="2800" dirty="0" err="1"/>
              <a:t>OnTrainMustStop</a:t>
            </a:r>
            <a:endParaRPr lang="en-US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B22ECD-D844-4E81-8718-43757C363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53" y="233680"/>
            <a:ext cx="7392529" cy="18897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143ADE-F720-42B8-A805-D1F36BFAA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468" y="1645993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Why</a:t>
            </a:r>
            <a:r>
              <a:rPr lang="fr-CH" dirty="0"/>
              <a:t> slow down the train ? </a:t>
            </a:r>
          </a:p>
          <a:p>
            <a:r>
              <a:rPr lang="fr-CH" dirty="0">
                <a:sym typeface="Wingdings" panose="05000000000000000000" pitchFamily="2" charset="2"/>
              </a:rPr>
              <a:t>       No train starts </a:t>
            </a:r>
            <a:r>
              <a:rPr lang="fr-CH" dirty="0" err="1">
                <a:sym typeface="Wingdings" panose="05000000000000000000" pitchFamily="2" charset="2"/>
              </a:rPr>
              <a:t>slowing</a:t>
            </a:r>
            <a:r>
              <a:rPr lang="fr-CH" dirty="0">
                <a:sym typeface="Wingdings" panose="05000000000000000000" pitchFamily="2" charset="2"/>
              </a:rPr>
              <a:t> down </a:t>
            </a:r>
            <a:r>
              <a:rPr lang="fr-CH" dirty="0" err="1">
                <a:sym typeface="Wingdings" panose="05000000000000000000" pitchFamily="2" charset="2"/>
              </a:rPr>
              <a:t>when</a:t>
            </a:r>
            <a:r>
              <a:rPr lang="fr-CH" dirty="0">
                <a:sym typeface="Wingdings" panose="05000000000000000000" pitchFamily="2" charset="2"/>
              </a:rPr>
              <a:t> </a:t>
            </a:r>
            <a:r>
              <a:rPr lang="fr-CH" dirty="0" err="1">
                <a:sym typeface="Wingdings" panose="05000000000000000000" pitchFamily="2" charset="2"/>
              </a:rPr>
              <a:t>it</a:t>
            </a:r>
            <a:br>
              <a:rPr lang="fr-CH" dirty="0">
                <a:sym typeface="Wingdings" panose="05000000000000000000" pitchFamily="2" charset="2"/>
              </a:rPr>
            </a:br>
            <a:r>
              <a:rPr lang="fr-CH" dirty="0">
                <a:sym typeface="Wingdings" panose="05000000000000000000" pitchFamily="2" charset="2"/>
              </a:rPr>
              <a:t>           </a:t>
            </a:r>
            <a:r>
              <a:rPr lang="fr-CH" dirty="0" err="1">
                <a:sym typeface="Wingdings" panose="05000000000000000000" pitchFamily="2" charset="2"/>
              </a:rPr>
              <a:t>reached</a:t>
            </a:r>
            <a:r>
              <a:rPr lang="fr-CH" dirty="0">
                <a:sym typeface="Wingdings" panose="05000000000000000000" pitchFamily="2" charset="2"/>
              </a:rPr>
              <a:t> </a:t>
            </a:r>
            <a:r>
              <a:rPr lang="fr-CH" dirty="0" err="1">
                <a:sym typeface="Wingdings" panose="05000000000000000000" pitchFamily="2" charset="2"/>
              </a:rPr>
              <a:t>its</a:t>
            </a:r>
            <a:r>
              <a:rPr lang="fr-CH" dirty="0">
                <a:sym typeface="Wingdings" panose="05000000000000000000" pitchFamily="2" charset="2"/>
              </a:rPr>
              <a:t> destination!</a:t>
            </a: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If the train </a:t>
            </a:r>
            <a:r>
              <a:rPr lang="fr-CH" dirty="0" err="1"/>
              <a:t>is</a:t>
            </a:r>
            <a:r>
              <a:rPr lang="fr-CH" dirty="0"/>
              <a:t> in the last block, slow down to speed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If the train </a:t>
            </a:r>
            <a:r>
              <a:rPr lang="fr-CH" dirty="0" err="1"/>
              <a:t>is</a:t>
            </a:r>
            <a:r>
              <a:rPr lang="fr-CH" dirty="0"/>
              <a:t> on the last </a:t>
            </a:r>
            <a:r>
              <a:rPr lang="fr-CH" dirty="0" err="1"/>
              <a:t>sector</a:t>
            </a:r>
            <a:r>
              <a:rPr lang="fr-CH" dirty="0"/>
              <a:t> of the last block, the train stops.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7C0734-0F5F-4BF3-96B7-D1856DB5F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293" y="2330053"/>
            <a:ext cx="7374674" cy="1889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DF9A23-D249-4633-9B2C-311D0015D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37" y="4510004"/>
            <a:ext cx="7392530" cy="189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6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9988560E-93EF-4704-B845-B149D1233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98" y="769620"/>
            <a:ext cx="6661404" cy="53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42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E9740C7B-B2C9-4399-B1E6-E1AE58C58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98" y="769620"/>
            <a:ext cx="6661404" cy="53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36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E05C7-A614-4A08-8539-BBDBCD7A2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98" y="769620"/>
            <a:ext cx="6661404" cy="53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44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48EFF-89DE-4101-AE49-DE2D4E9E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197" y="1477793"/>
            <a:ext cx="4905605" cy="1325563"/>
          </a:xfrm>
        </p:spPr>
        <p:txBody>
          <a:bodyPr/>
          <a:lstStyle/>
          <a:p>
            <a:r>
              <a:rPr lang="fr-CH" dirty="0" err="1"/>
              <a:t>Summary</a:t>
            </a:r>
            <a:endParaRPr lang="fr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173A0-588A-4161-8992-C7D2B3444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3197" y="2938293"/>
            <a:ext cx="4905605" cy="4351338"/>
          </a:xfrm>
        </p:spPr>
        <p:txBody>
          <a:bodyPr/>
          <a:lstStyle/>
          <a:p>
            <a:r>
              <a:rPr lang="fr-CH" dirty="0"/>
              <a:t> </a:t>
            </a:r>
            <a:r>
              <a:rPr lang="fr-CH" dirty="0" err="1"/>
              <a:t>Graphical</a:t>
            </a:r>
            <a:r>
              <a:rPr lang="fr-CH" dirty="0"/>
              <a:t> User Interface</a:t>
            </a:r>
          </a:p>
          <a:p>
            <a:r>
              <a:rPr lang="fr-CH" dirty="0"/>
              <a:t> </a:t>
            </a:r>
            <a:r>
              <a:rPr lang="fr-CH" dirty="0" err="1"/>
              <a:t>Observers</a:t>
            </a:r>
            <a:endParaRPr lang="fr-CH" dirty="0"/>
          </a:p>
          <a:p>
            <a:r>
              <a:rPr lang="fr-CH" dirty="0"/>
              <a:t> </a:t>
            </a:r>
            <a:r>
              <a:rPr lang="fr-CH" dirty="0" err="1"/>
              <a:t>Demonstration</a:t>
            </a:r>
            <a:endParaRPr lang="fr-CH" dirty="0"/>
          </a:p>
          <a:p>
            <a:r>
              <a:rPr lang="fr-CH" dirty="0"/>
              <a:t> Obstacles, </a:t>
            </a:r>
            <a:r>
              <a:rPr lang="fr-CH" dirty="0" err="1"/>
              <a:t>improvements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26269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EBB9-967B-4325-93D1-326B13293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32218"/>
            <a:ext cx="10515600" cy="2852737"/>
          </a:xfrm>
        </p:spPr>
        <p:txBody>
          <a:bodyPr/>
          <a:lstStyle/>
          <a:p>
            <a:pPr algn="ctr"/>
            <a:r>
              <a:rPr lang="fr-CH" dirty="0" err="1"/>
              <a:t>Demonstration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27A66-BDDE-477C-A4A3-5ADC7B29E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57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9735-8FA4-4CCE-B914-BD29AD0A4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 err="1"/>
              <a:t>Implementation</a:t>
            </a:r>
            <a:r>
              <a:rPr lang="fr-CH" dirty="0"/>
              <a:t> </a:t>
            </a:r>
            <a:r>
              <a:rPr lang="fr-CH" dirty="0" err="1"/>
              <a:t>decisions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C134F-B0FF-48A7-8F6C-8895A0B6A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  <a:p>
            <a:r>
              <a:rPr lang="fr-CH" dirty="0"/>
              <a:t>A Line </a:t>
            </a:r>
            <a:r>
              <a:rPr lang="fr-CH" dirty="0" err="1"/>
              <a:t>interrupted</a:t>
            </a:r>
            <a:r>
              <a:rPr lang="fr-CH" dirty="0"/>
              <a:t> by a </a:t>
            </a:r>
            <a:r>
              <a:rPr lang="fr-CH" dirty="0" err="1"/>
              <a:t>manual</a:t>
            </a:r>
            <a:r>
              <a:rPr lang="fr-CH" dirty="0"/>
              <a:t> Train stops the Line</a:t>
            </a:r>
          </a:p>
          <a:p>
            <a:endParaRPr lang="fr-CH" dirty="0"/>
          </a:p>
          <a:p>
            <a:r>
              <a:rPr lang="fr-CH" dirty="0" err="1"/>
              <a:t>When</a:t>
            </a:r>
            <a:r>
              <a:rPr lang="fr-CH" dirty="0"/>
              <a:t> </a:t>
            </a:r>
            <a:r>
              <a:rPr lang="fr-CH" dirty="0" err="1"/>
              <a:t>reverting</a:t>
            </a:r>
            <a:r>
              <a:rPr lang="fr-CH" dirty="0"/>
              <a:t> direction of a train in MANUAL, first stop</a:t>
            </a:r>
          </a:p>
          <a:p>
            <a:endParaRPr lang="fr-CH" dirty="0"/>
          </a:p>
          <a:p>
            <a:r>
              <a:rPr lang="fr-CH" dirty="0" err="1"/>
              <a:t>Simultaneous</a:t>
            </a:r>
            <a:r>
              <a:rPr lang="fr-CH" dirty="0"/>
              <a:t> </a:t>
            </a:r>
            <a:r>
              <a:rPr lang="fr-CH" dirty="0" err="1"/>
              <a:t>lines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638852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9735-8FA4-4CCE-B914-BD29AD0A4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Major </a:t>
            </a:r>
            <a:r>
              <a:rPr lang="fr-CH" dirty="0" err="1"/>
              <a:t>difficulties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C134F-B0FF-48A7-8F6C-8895A0B6A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H" dirty="0"/>
          </a:p>
          <a:p>
            <a:r>
              <a:rPr lang="fr-CH" dirty="0"/>
              <a:t>The </a:t>
            </a:r>
            <a:r>
              <a:rPr lang="fr-CH" dirty="0" err="1"/>
              <a:t>smaller</a:t>
            </a:r>
            <a:r>
              <a:rPr lang="fr-CH" dirty="0"/>
              <a:t> the </a:t>
            </a:r>
            <a:r>
              <a:rPr lang="fr-CH" dirty="0" err="1"/>
              <a:t>error</a:t>
            </a:r>
            <a:r>
              <a:rPr lang="fr-CH" dirty="0"/>
              <a:t>, the </a:t>
            </a:r>
            <a:r>
              <a:rPr lang="fr-CH" dirty="0" err="1"/>
              <a:t>greater</a:t>
            </a:r>
            <a:r>
              <a:rPr lang="fr-CH" dirty="0"/>
              <a:t> the problem</a:t>
            </a:r>
          </a:p>
          <a:p>
            <a:endParaRPr lang="fr-CH" dirty="0"/>
          </a:p>
          <a:p>
            <a:r>
              <a:rPr lang="fr-CH" dirty="0"/>
              <a:t>A lot of </a:t>
            </a:r>
            <a:r>
              <a:rPr lang="fr-CH" dirty="0" err="1"/>
              <a:t>practical</a:t>
            </a:r>
            <a:r>
              <a:rPr lang="fr-CH" dirty="0"/>
              <a:t> tests!</a:t>
            </a:r>
          </a:p>
          <a:p>
            <a:pPr marL="0" indent="0"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69436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A415-CFF7-481C-ACB9-9AE9823F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Possible </a:t>
            </a:r>
            <a:r>
              <a:rPr lang="fr-CH" dirty="0" err="1"/>
              <a:t>improvements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A143C-94D3-45EE-B8AA-766FCBB43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 dirty="0"/>
          </a:p>
          <a:p>
            <a:r>
              <a:rPr lang="en-US" dirty="0"/>
              <a:t>MANUAL mode : more observers and manage switches</a:t>
            </a:r>
          </a:p>
          <a:p>
            <a:endParaRPr lang="fr-CH" dirty="0"/>
          </a:p>
          <a:p>
            <a:r>
              <a:rPr lang="fr-CH" dirty="0" err="1"/>
              <a:t>Better</a:t>
            </a:r>
            <a:r>
              <a:rPr lang="fr-CH" dirty="0"/>
              <a:t> </a:t>
            </a:r>
            <a:r>
              <a:rPr lang="fr-CH" dirty="0" err="1"/>
              <a:t>train’s</a:t>
            </a:r>
            <a:r>
              <a:rPr lang="fr-CH" dirty="0"/>
              <a:t> </a:t>
            </a:r>
            <a:r>
              <a:rPr lang="fr-CH" dirty="0" err="1"/>
              <a:t>signalId</a:t>
            </a:r>
            <a:r>
              <a:rPr lang="fr-CH" dirty="0"/>
              <a:t> update (</a:t>
            </a:r>
            <a:r>
              <a:rPr lang="fr-CH" dirty="0" err="1"/>
              <a:t>Automatic</a:t>
            </a:r>
            <a:r>
              <a:rPr lang="fr-CH" dirty="0"/>
              <a:t> to Manual)</a:t>
            </a:r>
          </a:p>
          <a:p>
            <a:endParaRPr lang="fr-CH" dirty="0"/>
          </a:p>
          <a:p>
            <a:r>
              <a:rPr lang="fr-CH" dirty="0" err="1"/>
              <a:t>Graphical</a:t>
            </a:r>
            <a:r>
              <a:rPr lang="fr-CH" dirty="0"/>
              <a:t> </a:t>
            </a:r>
            <a:r>
              <a:rPr lang="fr-CH" dirty="0" err="1"/>
              <a:t>improvements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88109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1277-1214-4E63-9AB7-91FED3C2B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02" y="0"/>
            <a:ext cx="10515600" cy="1325563"/>
          </a:xfrm>
        </p:spPr>
        <p:txBody>
          <a:bodyPr/>
          <a:lstStyle/>
          <a:p>
            <a:r>
              <a:rPr lang="fr-CH" dirty="0" err="1"/>
              <a:t>Graphical</a:t>
            </a:r>
            <a:r>
              <a:rPr lang="fr-CH" dirty="0"/>
              <a:t> 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19CD29-DF42-493F-AEC5-633BA61FE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12" y="907747"/>
            <a:ext cx="9548673" cy="561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93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4027E-0820-434A-9E68-B098ECFF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34" y="457200"/>
            <a:ext cx="3932237" cy="873760"/>
          </a:xfrm>
        </p:spPr>
        <p:txBody>
          <a:bodyPr/>
          <a:lstStyle/>
          <a:p>
            <a:r>
              <a:rPr lang="fr-CH" dirty="0"/>
              <a:t>Interface </a:t>
            </a:r>
            <a:r>
              <a:rPr lang="fr-CH" dirty="0" err="1"/>
              <a:t>commands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7D691-B7FC-40E1-AF16-49E410415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3934" y="1330960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Select a 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Manual control of the </a:t>
            </a:r>
            <a:r>
              <a:rPr lang="fr-CH" dirty="0" err="1"/>
              <a:t>selected</a:t>
            </a:r>
            <a:r>
              <a:rPr lang="fr-CH" dirty="0"/>
              <a:t> 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Select a destination &amp; </a:t>
            </a:r>
            <a:r>
              <a:rPr lang="fr-CH" dirty="0" err="1"/>
              <a:t>request</a:t>
            </a:r>
            <a:r>
              <a:rPr lang="fr-CH" dirty="0"/>
              <a:t> a route</a:t>
            </a:r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Select a Line and Follow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indefinitely</a:t>
            </a:r>
            <a:endParaRPr lang="fr-CH" dirty="0"/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Emergency 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F3DEE9-F306-4A65-B77A-CB29130CA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874" y="944548"/>
            <a:ext cx="4281848" cy="48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95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4027E-0820-434A-9E68-B098ECFF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34" y="457200"/>
            <a:ext cx="3932237" cy="873760"/>
          </a:xfrm>
        </p:spPr>
        <p:txBody>
          <a:bodyPr/>
          <a:lstStyle/>
          <a:p>
            <a:r>
              <a:rPr lang="fr-CH" dirty="0"/>
              <a:t>Interface </a:t>
            </a:r>
            <a:r>
              <a:rPr lang="fr-CH" dirty="0" err="1"/>
              <a:t>commands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7D691-B7FC-40E1-AF16-49E410415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3934" y="1330960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rgbClr val="00B0F0"/>
                </a:solidFill>
              </a:rPr>
              <a:t>Select a 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Manual control of the </a:t>
            </a:r>
            <a:r>
              <a:rPr lang="fr-CH" dirty="0" err="1"/>
              <a:t>selected</a:t>
            </a:r>
            <a:r>
              <a:rPr lang="fr-CH" dirty="0"/>
              <a:t> 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Select a destination &amp; </a:t>
            </a:r>
            <a:r>
              <a:rPr lang="fr-CH" dirty="0" err="1"/>
              <a:t>request</a:t>
            </a:r>
            <a:r>
              <a:rPr lang="fr-CH" dirty="0"/>
              <a:t> a route</a:t>
            </a:r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Select a Line and Follow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indefinitely</a:t>
            </a:r>
            <a:endParaRPr lang="fr-CH" dirty="0"/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Emergency 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BB1CD-8BC7-444D-96CE-3417F1AB4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874" y="946464"/>
            <a:ext cx="4281848" cy="4876292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033114-8895-40DC-9A5C-468CFF8D66E6}"/>
              </a:ext>
            </a:extLst>
          </p:cNvPr>
          <p:cNvSpPr/>
          <p:nvPr/>
        </p:nvSpPr>
        <p:spPr>
          <a:xfrm>
            <a:off x="5823751" y="941033"/>
            <a:ext cx="4261282" cy="4882718"/>
          </a:xfrm>
          <a:custGeom>
            <a:avLst/>
            <a:gdLst>
              <a:gd name="connsiteX0" fmla="*/ 0 w 4261282"/>
              <a:gd name="connsiteY0" fmla="*/ 2308194 h 4882718"/>
              <a:gd name="connsiteX1" fmla="*/ 17756 w 4261282"/>
              <a:gd name="connsiteY1" fmla="*/ 4882718 h 4882718"/>
              <a:gd name="connsiteX2" fmla="*/ 4261282 w 4261282"/>
              <a:gd name="connsiteY2" fmla="*/ 4873841 h 4882718"/>
              <a:gd name="connsiteX3" fmla="*/ 4261282 w 4261282"/>
              <a:gd name="connsiteY3" fmla="*/ 0 h 4882718"/>
              <a:gd name="connsiteX4" fmla="*/ 1056443 w 4261282"/>
              <a:gd name="connsiteY4" fmla="*/ 8878 h 4882718"/>
              <a:gd name="connsiteX5" fmla="*/ 1047566 w 4261282"/>
              <a:gd name="connsiteY5" fmla="*/ 2308194 h 4882718"/>
              <a:gd name="connsiteX6" fmla="*/ 0 w 4261282"/>
              <a:gd name="connsiteY6" fmla="*/ 2308194 h 488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61282" h="4882718">
                <a:moveTo>
                  <a:pt x="0" y="2308194"/>
                </a:moveTo>
                <a:lnTo>
                  <a:pt x="17756" y="4882718"/>
                </a:lnTo>
                <a:lnTo>
                  <a:pt x="4261282" y="4873841"/>
                </a:lnTo>
                <a:lnTo>
                  <a:pt x="4261282" y="0"/>
                </a:lnTo>
                <a:lnTo>
                  <a:pt x="1056443" y="8878"/>
                </a:lnTo>
                <a:lnTo>
                  <a:pt x="1047566" y="2308194"/>
                </a:lnTo>
                <a:lnTo>
                  <a:pt x="0" y="2308194"/>
                </a:lnTo>
                <a:close/>
              </a:path>
            </a:pathLst>
          </a:custGeom>
          <a:solidFill>
            <a:srgbClr val="00B0F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00323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4027E-0820-434A-9E68-B098ECFF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34" y="457200"/>
            <a:ext cx="3932237" cy="873760"/>
          </a:xfrm>
        </p:spPr>
        <p:txBody>
          <a:bodyPr/>
          <a:lstStyle/>
          <a:p>
            <a:r>
              <a:rPr lang="fr-CH" dirty="0"/>
              <a:t>Interface </a:t>
            </a:r>
            <a:r>
              <a:rPr lang="fr-CH" dirty="0" err="1"/>
              <a:t>commands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7D691-B7FC-40E1-AF16-49E410415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3934" y="1330960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Select a 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rgbClr val="00B0F0"/>
                </a:solidFill>
              </a:rPr>
              <a:t>Manual control of the </a:t>
            </a:r>
            <a:r>
              <a:rPr lang="fr-CH" dirty="0" err="1">
                <a:solidFill>
                  <a:srgbClr val="00B0F0"/>
                </a:solidFill>
              </a:rPr>
              <a:t>selected</a:t>
            </a:r>
            <a:r>
              <a:rPr lang="fr-CH" dirty="0">
                <a:solidFill>
                  <a:srgbClr val="00B0F0"/>
                </a:solidFill>
              </a:rPr>
              <a:t> 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Select a destination &amp; </a:t>
            </a:r>
            <a:r>
              <a:rPr lang="fr-CH" dirty="0" err="1"/>
              <a:t>request</a:t>
            </a:r>
            <a:r>
              <a:rPr lang="fr-CH" dirty="0"/>
              <a:t> a route</a:t>
            </a:r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Select a Line and Follow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indefinitely</a:t>
            </a:r>
            <a:endParaRPr lang="fr-CH" dirty="0"/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Emergency 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F3DEE9-F306-4A65-B77A-CB29130CA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083" y="945930"/>
            <a:ext cx="4281848" cy="4881112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7FCB382-7089-437E-9B92-1577F4CFDBCE}"/>
              </a:ext>
            </a:extLst>
          </p:cNvPr>
          <p:cNvSpPr/>
          <p:nvPr/>
        </p:nvSpPr>
        <p:spPr>
          <a:xfrm>
            <a:off x="6873766" y="924910"/>
            <a:ext cx="3226675" cy="4897821"/>
          </a:xfrm>
          <a:custGeom>
            <a:avLst/>
            <a:gdLst>
              <a:gd name="connsiteX0" fmla="*/ 0 w 3226675"/>
              <a:gd name="connsiteY0" fmla="*/ 0 h 4897821"/>
              <a:gd name="connsiteX1" fmla="*/ 10510 w 3226675"/>
              <a:gd name="connsiteY1" fmla="*/ 1660635 h 4897821"/>
              <a:gd name="connsiteX2" fmla="*/ 1051034 w 3226675"/>
              <a:gd name="connsiteY2" fmla="*/ 1639614 h 4897821"/>
              <a:gd name="connsiteX3" fmla="*/ 1051034 w 3226675"/>
              <a:gd name="connsiteY3" fmla="*/ 4897821 h 4897821"/>
              <a:gd name="connsiteX4" fmla="*/ 3226675 w 3226675"/>
              <a:gd name="connsiteY4" fmla="*/ 4876800 h 4897821"/>
              <a:gd name="connsiteX5" fmla="*/ 3205655 w 3226675"/>
              <a:gd name="connsiteY5" fmla="*/ 0 h 4897821"/>
              <a:gd name="connsiteX6" fmla="*/ 0 w 3226675"/>
              <a:gd name="connsiteY6" fmla="*/ 0 h 489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6675" h="4897821">
                <a:moveTo>
                  <a:pt x="0" y="0"/>
                </a:moveTo>
                <a:cubicBezTo>
                  <a:pt x="3503" y="553545"/>
                  <a:pt x="7007" y="1107090"/>
                  <a:pt x="10510" y="1660635"/>
                </a:cubicBezTo>
                <a:lnTo>
                  <a:pt x="1051034" y="1639614"/>
                </a:lnTo>
                <a:lnTo>
                  <a:pt x="1051034" y="4897821"/>
                </a:lnTo>
                <a:lnTo>
                  <a:pt x="3226675" y="4876800"/>
                </a:lnTo>
                <a:cubicBezTo>
                  <a:pt x="3219668" y="3251200"/>
                  <a:pt x="3212662" y="1625600"/>
                  <a:pt x="3205655" y="0"/>
                </a:cubicBezTo>
                <a:lnTo>
                  <a:pt x="0" y="0"/>
                </a:lnTo>
                <a:close/>
              </a:path>
            </a:pathLst>
          </a:cu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6351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4027E-0820-434A-9E68-B098ECFF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34" y="457200"/>
            <a:ext cx="3932237" cy="873760"/>
          </a:xfrm>
        </p:spPr>
        <p:txBody>
          <a:bodyPr/>
          <a:lstStyle/>
          <a:p>
            <a:r>
              <a:rPr lang="fr-CH" dirty="0"/>
              <a:t>Interface </a:t>
            </a:r>
            <a:r>
              <a:rPr lang="fr-CH" dirty="0" err="1"/>
              <a:t>commands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7D691-B7FC-40E1-AF16-49E410415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3934" y="1330960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Select a 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Manual control of the </a:t>
            </a:r>
            <a:r>
              <a:rPr lang="fr-CH" dirty="0" err="1"/>
              <a:t>selected</a:t>
            </a:r>
            <a:r>
              <a:rPr lang="fr-CH" dirty="0"/>
              <a:t> 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rgbClr val="00B0F0"/>
                </a:solidFill>
              </a:rPr>
              <a:t>Select a destination &amp; </a:t>
            </a:r>
            <a:r>
              <a:rPr lang="fr-CH" dirty="0" err="1">
                <a:solidFill>
                  <a:srgbClr val="00B0F0"/>
                </a:solidFill>
              </a:rPr>
              <a:t>request</a:t>
            </a:r>
            <a:r>
              <a:rPr lang="fr-CH" dirty="0">
                <a:solidFill>
                  <a:srgbClr val="00B0F0"/>
                </a:solidFill>
              </a:rPr>
              <a:t> a route</a:t>
            </a:r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Select a Line and Follow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indefinitely</a:t>
            </a:r>
            <a:endParaRPr lang="fr-CH" dirty="0"/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Emergency 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F3DEE9-F306-4A65-B77A-CB29130CA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874" y="944548"/>
            <a:ext cx="4281848" cy="48811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80804C-E4FB-41E2-A1B4-A29FFDCB8C6D}"/>
              </a:ext>
            </a:extLst>
          </p:cNvPr>
          <p:cNvSpPr/>
          <p:nvPr/>
        </p:nvSpPr>
        <p:spPr>
          <a:xfrm>
            <a:off x="5814874" y="2554014"/>
            <a:ext cx="1079912" cy="327164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29910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4027E-0820-434A-9E68-B098ECFF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34" y="457200"/>
            <a:ext cx="3932237" cy="873760"/>
          </a:xfrm>
        </p:spPr>
        <p:txBody>
          <a:bodyPr/>
          <a:lstStyle/>
          <a:p>
            <a:r>
              <a:rPr lang="fr-CH" dirty="0"/>
              <a:t>Interface </a:t>
            </a:r>
            <a:r>
              <a:rPr lang="fr-CH" dirty="0" err="1"/>
              <a:t>commands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7D691-B7FC-40E1-AF16-49E410415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3934" y="1330960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Select a 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Manual control of the </a:t>
            </a:r>
            <a:r>
              <a:rPr lang="fr-CH" dirty="0" err="1"/>
              <a:t>selected</a:t>
            </a:r>
            <a:r>
              <a:rPr lang="fr-CH" dirty="0"/>
              <a:t> 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Select a destination &amp; </a:t>
            </a:r>
            <a:r>
              <a:rPr lang="fr-CH" dirty="0" err="1"/>
              <a:t>request</a:t>
            </a:r>
            <a:r>
              <a:rPr lang="fr-CH" dirty="0"/>
              <a:t> a route</a:t>
            </a:r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rgbClr val="00B0F0"/>
                </a:solidFill>
              </a:rPr>
              <a:t>Select a Line and Follow </a:t>
            </a:r>
            <a:r>
              <a:rPr lang="fr-CH" dirty="0" err="1">
                <a:solidFill>
                  <a:srgbClr val="00B0F0"/>
                </a:solidFill>
              </a:rPr>
              <a:t>it</a:t>
            </a:r>
            <a:r>
              <a:rPr lang="fr-CH" dirty="0">
                <a:solidFill>
                  <a:srgbClr val="00B0F0"/>
                </a:solidFill>
              </a:rPr>
              <a:t> </a:t>
            </a:r>
            <a:r>
              <a:rPr lang="fr-CH" dirty="0" err="1">
                <a:solidFill>
                  <a:srgbClr val="00B0F0"/>
                </a:solidFill>
              </a:rPr>
              <a:t>indefinitely</a:t>
            </a:r>
            <a:endParaRPr lang="fr-CH" dirty="0">
              <a:solidFill>
                <a:srgbClr val="00B0F0"/>
              </a:solidFill>
            </a:endParaRPr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Emergency 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F3DEE9-F306-4A65-B77A-CB29130CA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874" y="944548"/>
            <a:ext cx="4281848" cy="48811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80804C-E4FB-41E2-A1B4-A29FFDCB8C6D}"/>
              </a:ext>
            </a:extLst>
          </p:cNvPr>
          <p:cNvSpPr/>
          <p:nvPr/>
        </p:nvSpPr>
        <p:spPr>
          <a:xfrm>
            <a:off x="6875886" y="2554014"/>
            <a:ext cx="1079912" cy="327164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686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BA837-A26C-4200-81D1-94E3789A3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849" y="2434106"/>
            <a:ext cx="3497883" cy="4008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F15D5-D1BF-4430-8084-0A5FB06D8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821" y="2426630"/>
            <a:ext cx="3513124" cy="4008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A2AC56-2226-495F-8F4B-3932BB736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38" y="2434106"/>
            <a:ext cx="3513124" cy="40048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790C2E-3FE2-441D-B16E-1D272B39DF98}"/>
              </a:ext>
            </a:extLst>
          </p:cNvPr>
          <p:cNvSpPr txBox="1">
            <a:spLocks/>
          </p:cNvSpPr>
          <p:nvPr/>
        </p:nvSpPr>
        <p:spPr>
          <a:xfrm>
            <a:off x="593934" y="797113"/>
            <a:ext cx="6601996" cy="4483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200" dirty="0"/>
              <a:t>Interface </a:t>
            </a:r>
            <a:r>
              <a:rPr lang="fr-CH" sz="3200" dirty="0" err="1"/>
              <a:t>commands</a:t>
            </a:r>
            <a:r>
              <a:rPr lang="fr-CH" sz="3200" dirty="0"/>
              <a:t>, 3 modes :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DEA78-345A-48E9-B30D-F7B5951D8E31}"/>
              </a:ext>
            </a:extLst>
          </p:cNvPr>
          <p:cNvSpPr txBox="1"/>
          <p:nvPr/>
        </p:nvSpPr>
        <p:spPr>
          <a:xfrm>
            <a:off x="805552" y="1892914"/>
            <a:ext cx="11293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CH" dirty="0"/>
              <a:t>	Manual		               </a:t>
            </a:r>
            <a:r>
              <a:rPr lang="fr-CH" dirty="0" err="1"/>
              <a:t>Waiting</a:t>
            </a:r>
            <a:r>
              <a:rPr lang="fr-CH" dirty="0"/>
              <a:t> for the Route / Line </a:t>
            </a:r>
            <a:r>
              <a:rPr lang="fr-CH" dirty="0" err="1"/>
              <a:t>access</a:t>
            </a:r>
            <a:r>
              <a:rPr lang="fr-CH" dirty="0"/>
              <a:t>	                </a:t>
            </a:r>
            <a:r>
              <a:rPr lang="fr-CH" dirty="0" err="1"/>
              <a:t>Routing</a:t>
            </a:r>
            <a:r>
              <a:rPr lang="fr-CH" dirty="0"/>
              <a:t> / </a:t>
            </a:r>
            <a:r>
              <a:rPr lang="fr-CH" dirty="0" err="1"/>
              <a:t>Commuting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07692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Office PowerPoint</Application>
  <PresentationFormat>Widescreen</PresentationFormat>
  <Paragraphs>117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Process Control   Train Project</vt:lpstr>
      <vt:lpstr>Summary</vt:lpstr>
      <vt:lpstr>Graphical User Interface</vt:lpstr>
      <vt:lpstr>Interface commands</vt:lpstr>
      <vt:lpstr>Interface commands</vt:lpstr>
      <vt:lpstr>Interface commands</vt:lpstr>
      <vt:lpstr>Interface commands</vt:lpstr>
      <vt:lpstr>Interface commands</vt:lpstr>
      <vt:lpstr>PowerPoint Presentation</vt:lpstr>
      <vt:lpstr>Interface commands</vt:lpstr>
      <vt:lpstr>Observers</vt:lpstr>
      <vt:lpstr>PowerPoint Presentation</vt:lpstr>
      <vt:lpstr>PowerPoint Presentation</vt:lpstr>
      <vt:lpstr>PowerPoint Presentation</vt:lpstr>
      <vt:lpstr>PowerPoint Presentation</vt:lpstr>
      <vt:lpstr>OnTrainMustSlowDown and OnTrainMustStop</vt:lpstr>
      <vt:lpstr>PowerPoint Presentation</vt:lpstr>
      <vt:lpstr>PowerPoint Presentation</vt:lpstr>
      <vt:lpstr>PowerPoint Presentation</vt:lpstr>
      <vt:lpstr>Demonstration</vt:lpstr>
      <vt:lpstr>Implementation decisions</vt:lpstr>
      <vt:lpstr>Major difficulties</vt:lpstr>
      <vt:lpstr>Possible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Control –  Train Project</dc:title>
  <dc:creator>alex guardini</dc:creator>
  <cp:lastModifiedBy>alex guardini</cp:lastModifiedBy>
  <cp:revision>48</cp:revision>
  <dcterms:created xsi:type="dcterms:W3CDTF">2020-05-16T18:46:34Z</dcterms:created>
  <dcterms:modified xsi:type="dcterms:W3CDTF">2020-05-19T05:42:49Z</dcterms:modified>
</cp:coreProperties>
</file>